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61" r:id="rId8"/>
    <p:sldId id="270" r:id="rId9"/>
    <p:sldId id="262" r:id="rId10"/>
    <p:sldId id="267" r:id="rId11"/>
    <p:sldId id="268" r:id="rId12"/>
    <p:sldId id="269" r:id="rId13"/>
    <p:sldId id="272" r:id="rId14"/>
    <p:sldId id="273" r:id="rId15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E7866-172D-B048-801F-8DA2394D675A}" v="143" dt="2022-05-31T08:29:42.476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8"/>
    <p:restoredTop sz="96208"/>
  </p:normalViewPr>
  <p:slideViewPr>
    <p:cSldViewPr snapToGrid="0" snapToObjects="1">
      <p:cViewPr varScale="1">
        <p:scale>
          <a:sx n="115" d="100"/>
          <a:sy n="115" d="100"/>
        </p:scale>
        <p:origin x="14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ER Elizabeth [Rossmoyne Senior High School]" userId="45570fc7-c0a4-4b7f-b0e7-682d9932c05c" providerId="ADAL" clId="{5AEE7866-172D-B048-801F-8DA2394D675A}"/>
    <pc:docChg chg="modSld">
      <pc:chgData name="RAYNER Elizabeth [Rossmoyne Senior High School]" userId="45570fc7-c0a4-4b7f-b0e7-682d9932c05c" providerId="ADAL" clId="{5AEE7866-172D-B048-801F-8DA2394D675A}" dt="2022-05-31T11:34:41.174" v="24" actId="20577"/>
      <pc:docMkLst>
        <pc:docMk/>
      </pc:docMkLst>
      <pc:sldChg chg="modSp mod">
        <pc:chgData name="RAYNER Elizabeth [Rossmoyne Senior High School]" userId="45570fc7-c0a4-4b7f-b0e7-682d9932c05c" providerId="ADAL" clId="{5AEE7866-172D-B048-801F-8DA2394D675A}" dt="2022-05-31T11:34:41.174" v="24" actId="20577"/>
        <pc:sldMkLst>
          <pc:docMk/>
          <pc:sldMk cId="3308165377" sldId="256"/>
        </pc:sldMkLst>
        <pc:spChg chg="mod">
          <ac:chgData name="RAYNER Elizabeth [Rossmoyne Senior High School]" userId="45570fc7-c0a4-4b7f-b0e7-682d9932c05c" providerId="ADAL" clId="{5AEE7866-172D-B048-801F-8DA2394D675A}" dt="2022-05-31T11:34:41.174" v="24" actId="20577"/>
          <ac:spMkLst>
            <pc:docMk/>
            <pc:sldMk cId="3308165377" sldId="256"/>
            <ac:spMk id="3" creationId="{6F5613A1-CBD0-7C4E-8679-590FCABC14C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EA8C5-ABF2-42AA-B330-B0E3E17DB5AD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49BF09D-E8EA-4AD0-A329-C74228B5E07E}">
      <dgm:prSet phldrT="[Text]" custT="1"/>
      <dgm:spPr/>
      <dgm:t>
        <a:bodyPr/>
        <a:lstStyle/>
        <a:p>
          <a:endParaRPr lang="en-US" sz="1400" dirty="0" smtClean="0"/>
        </a:p>
      </dgm:t>
    </dgm:pt>
    <dgm:pt modelId="{DC4E48CD-BEC4-4FD3-88D2-165958547682}" type="parTrans" cxnId="{ABEFEF80-357D-4776-A971-B3AC5257FE98}">
      <dgm:prSet/>
      <dgm:spPr/>
      <dgm:t>
        <a:bodyPr/>
        <a:lstStyle/>
        <a:p>
          <a:endParaRPr lang="en-US" sz="1400"/>
        </a:p>
      </dgm:t>
    </dgm:pt>
    <dgm:pt modelId="{B99339EE-4C6A-4EE0-ABC6-E6C149B8009A}" type="sibTrans" cxnId="{ABEFEF80-357D-4776-A971-B3AC5257FE98}">
      <dgm:prSet/>
      <dgm:spPr/>
      <dgm:t>
        <a:bodyPr/>
        <a:lstStyle/>
        <a:p>
          <a:endParaRPr lang="en-US" sz="1400"/>
        </a:p>
      </dgm:t>
    </dgm:pt>
    <dgm:pt modelId="{57E53AA2-8DEC-4D4C-9AC6-ABDF70D3B239}">
      <dgm:prSet phldrT="[Text]" custT="1"/>
      <dgm:spPr/>
      <dgm:t>
        <a:bodyPr/>
        <a:lstStyle/>
        <a:p>
          <a:endParaRPr lang="en-US" sz="1400" dirty="0"/>
        </a:p>
      </dgm:t>
    </dgm:pt>
    <dgm:pt modelId="{3D138862-928C-49BD-A4AD-C362E5B2AC56}" type="sibTrans" cxnId="{7E26D0ED-C37D-41BE-8119-859793302D75}">
      <dgm:prSet/>
      <dgm:spPr/>
      <dgm:t>
        <a:bodyPr/>
        <a:lstStyle/>
        <a:p>
          <a:endParaRPr lang="en-US" sz="1400"/>
        </a:p>
      </dgm:t>
    </dgm:pt>
    <dgm:pt modelId="{AC906489-996B-4A44-B4FC-07CA66A35B20}" type="parTrans" cxnId="{7E26D0ED-C37D-41BE-8119-859793302D75}">
      <dgm:prSet/>
      <dgm:spPr/>
      <dgm:t>
        <a:bodyPr/>
        <a:lstStyle/>
        <a:p>
          <a:endParaRPr lang="en-US" sz="1400"/>
        </a:p>
      </dgm:t>
    </dgm:pt>
    <dgm:pt modelId="{CA93D9B0-CA1C-4A7C-89FC-F444DCD80DA6}">
      <dgm:prSet custT="1"/>
      <dgm:spPr/>
      <dgm:t>
        <a:bodyPr/>
        <a:lstStyle/>
        <a:p>
          <a:endParaRPr lang="en-US" sz="1400" dirty="0"/>
        </a:p>
      </dgm:t>
    </dgm:pt>
    <dgm:pt modelId="{91254041-EE6E-47CE-85B0-914FDC826A3F}" type="sibTrans" cxnId="{330A1AA9-7570-4328-A274-E44108E36BF9}">
      <dgm:prSet/>
      <dgm:spPr/>
      <dgm:t>
        <a:bodyPr/>
        <a:lstStyle/>
        <a:p>
          <a:endParaRPr lang="en-US" sz="1400"/>
        </a:p>
      </dgm:t>
    </dgm:pt>
    <dgm:pt modelId="{CDB66BCC-FF6D-49A0-8823-FFE1E9D97AB2}" type="parTrans" cxnId="{330A1AA9-7570-4328-A274-E44108E36BF9}">
      <dgm:prSet/>
      <dgm:spPr/>
      <dgm:t>
        <a:bodyPr/>
        <a:lstStyle/>
        <a:p>
          <a:endParaRPr lang="en-US" sz="1400"/>
        </a:p>
      </dgm:t>
    </dgm:pt>
    <dgm:pt modelId="{2C1F9104-62F0-4186-9B0F-DED466635448}">
      <dgm:prSet custT="1"/>
      <dgm:spPr/>
      <dgm:t>
        <a:bodyPr/>
        <a:lstStyle/>
        <a:p>
          <a:endParaRPr lang="en-US" sz="1400" dirty="0"/>
        </a:p>
      </dgm:t>
    </dgm:pt>
    <dgm:pt modelId="{2A4480E2-998C-416C-AABD-D6A20AF4CE16}" type="sibTrans" cxnId="{8C3C8E04-7389-40B1-BF1D-65E82F126CE6}">
      <dgm:prSet/>
      <dgm:spPr/>
      <dgm:t>
        <a:bodyPr/>
        <a:lstStyle/>
        <a:p>
          <a:endParaRPr lang="en-US" sz="1400"/>
        </a:p>
      </dgm:t>
    </dgm:pt>
    <dgm:pt modelId="{7791908D-CB8D-4B80-9A71-3A2A465AE6F7}" type="parTrans" cxnId="{8C3C8E04-7389-40B1-BF1D-65E82F126CE6}">
      <dgm:prSet/>
      <dgm:spPr/>
      <dgm:t>
        <a:bodyPr/>
        <a:lstStyle/>
        <a:p>
          <a:endParaRPr lang="en-US" sz="1400"/>
        </a:p>
      </dgm:t>
    </dgm:pt>
    <dgm:pt modelId="{CC364959-0BBB-43F8-A4E9-D137751A1479}">
      <dgm:prSet phldrT="[Text]" custT="1"/>
      <dgm:spPr/>
      <dgm:t>
        <a:bodyPr/>
        <a:lstStyle/>
        <a:p>
          <a:endParaRPr lang="en-US" sz="1400" dirty="0"/>
        </a:p>
      </dgm:t>
    </dgm:pt>
    <dgm:pt modelId="{4E84A04C-FC59-4AC2-8D41-A783B04051F7}" type="sibTrans" cxnId="{7F4A30F2-D02B-4F0B-A1EB-5B9FF150B613}">
      <dgm:prSet/>
      <dgm:spPr/>
      <dgm:t>
        <a:bodyPr/>
        <a:lstStyle/>
        <a:p>
          <a:endParaRPr lang="en-US" sz="1400"/>
        </a:p>
      </dgm:t>
    </dgm:pt>
    <dgm:pt modelId="{AE461103-2B9B-4537-9BB9-593350F74B13}" type="parTrans" cxnId="{7F4A30F2-D02B-4F0B-A1EB-5B9FF150B613}">
      <dgm:prSet/>
      <dgm:spPr/>
      <dgm:t>
        <a:bodyPr/>
        <a:lstStyle/>
        <a:p>
          <a:endParaRPr lang="en-US" sz="1400"/>
        </a:p>
      </dgm:t>
    </dgm:pt>
    <dgm:pt modelId="{FAFDB067-50AF-4BA7-92C5-468BD8BE07F5}" type="pres">
      <dgm:prSet presAssocID="{0FBEA8C5-ABF2-42AA-B330-B0E3E17DB5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5411A-F3EE-454F-A2BB-0A023811D08C}" type="pres">
      <dgm:prSet presAssocID="{0FBEA8C5-ABF2-42AA-B330-B0E3E17DB5AD}" presName="cycle" presStyleCnt="0"/>
      <dgm:spPr/>
      <dgm:t>
        <a:bodyPr/>
        <a:lstStyle/>
        <a:p>
          <a:endParaRPr lang="en-US"/>
        </a:p>
      </dgm:t>
    </dgm:pt>
    <dgm:pt modelId="{F1AF9658-D726-4792-A693-2E632C731855}" type="pres">
      <dgm:prSet presAssocID="{CC364959-0BBB-43F8-A4E9-D137751A1479}" presName="nodeFirstNode" presStyleLbl="node1" presStyleIdx="0" presStyleCnt="5" custScaleX="143521" custScaleY="142101" custRadScaleRad="100382" custRadScaleInc="-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EA3CD-C64C-4809-8D58-65D222FB1F96}" type="pres">
      <dgm:prSet presAssocID="{4E84A04C-FC59-4AC2-8D41-A783B04051F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970B529-D6E3-4C19-A0DC-B75BE9FAA153}" type="pres">
      <dgm:prSet presAssocID="{A49BF09D-E8EA-4AD0-A329-C74228B5E07E}" presName="nodeFollowingNodes" presStyleLbl="node1" presStyleIdx="1" presStyleCnt="5" custScaleX="130277" custRadScaleRad="100748" custRadScaleInc="8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0C682-3804-45C9-99F8-F77F8EE14EDA}" type="pres">
      <dgm:prSet presAssocID="{2C1F9104-62F0-4186-9B0F-DED466635448}" presName="nodeFollowingNodes" presStyleLbl="node1" presStyleIdx="2" presStyleCnt="5" custScaleX="119531" custScaleY="189756" custRadScaleRad="108157" custRadScaleInc="-8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98B95-584D-474B-85B0-34865081B57C}" type="pres">
      <dgm:prSet presAssocID="{57E53AA2-8DEC-4D4C-9AC6-ABDF70D3B239}" presName="nodeFollowingNodes" presStyleLbl="node1" presStyleIdx="3" presStyleCnt="5" custScaleY="172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D89F4-D9B9-4343-B424-66964B91E64A}" type="pres">
      <dgm:prSet presAssocID="{CA93D9B0-CA1C-4A7C-89FC-F444DCD80DA6}" presName="nodeFollowingNodes" presStyleLbl="node1" presStyleIdx="4" presStyleCnt="5" custScaleX="171091" custScaleY="149966" custRadScaleRad="100636" custRadScaleInc="-12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8B978A-E90D-4031-9690-48AFD6781A00}" type="presOf" srcId="{A49BF09D-E8EA-4AD0-A329-C74228B5E07E}" destId="{3970B529-D6E3-4C19-A0DC-B75BE9FAA153}" srcOrd="0" destOrd="0" presId="urn:microsoft.com/office/officeart/2005/8/layout/cycle3"/>
    <dgm:cxn modelId="{8C3C8E04-7389-40B1-BF1D-65E82F126CE6}" srcId="{0FBEA8C5-ABF2-42AA-B330-B0E3E17DB5AD}" destId="{2C1F9104-62F0-4186-9B0F-DED466635448}" srcOrd="2" destOrd="0" parTransId="{7791908D-CB8D-4B80-9A71-3A2A465AE6F7}" sibTransId="{2A4480E2-998C-416C-AABD-D6A20AF4CE16}"/>
    <dgm:cxn modelId="{330A1AA9-7570-4328-A274-E44108E36BF9}" srcId="{0FBEA8C5-ABF2-42AA-B330-B0E3E17DB5AD}" destId="{CA93D9B0-CA1C-4A7C-89FC-F444DCD80DA6}" srcOrd="4" destOrd="0" parTransId="{CDB66BCC-FF6D-49A0-8823-FFE1E9D97AB2}" sibTransId="{91254041-EE6E-47CE-85B0-914FDC826A3F}"/>
    <dgm:cxn modelId="{ABEFEF80-357D-4776-A971-B3AC5257FE98}" srcId="{0FBEA8C5-ABF2-42AA-B330-B0E3E17DB5AD}" destId="{A49BF09D-E8EA-4AD0-A329-C74228B5E07E}" srcOrd="1" destOrd="0" parTransId="{DC4E48CD-BEC4-4FD3-88D2-165958547682}" sibTransId="{B99339EE-4C6A-4EE0-ABC6-E6C149B8009A}"/>
    <dgm:cxn modelId="{7F4A30F2-D02B-4F0B-A1EB-5B9FF150B613}" srcId="{0FBEA8C5-ABF2-42AA-B330-B0E3E17DB5AD}" destId="{CC364959-0BBB-43F8-A4E9-D137751A1479}" srcOrd="0" destOrd="0" parTransId="{AE461103-2B9B-4537-9BB9-593350F74B13}" sibTransId="{4E84A04C-FC59-4AC2-8D41-A783B04051F7}"/>
    <dgm:cxn modelId="{1257E8A2-CF22-4D70-A042-86C5A10535AA}" type="presOf" srcId="{CA93D9B0-CA1C-4A7C-89FC-F444DCD80DA6}" destId="{880D89F4-D9B9-4343-B424-66964B91E64A}" srcOrd="0" destOrd="0" presId="urn:microsoft.com/office/officeart/2005/8/layout/cycle3"/>
    <dgm:cxn modelId="{4257A0BE-82E8-44A1-95FC-B71D294A04EF}" type="presOf" srcId="{CC364959-0BBB-43F8-A4E9-D137751A1479}" destId="{F1AF9658-D726-4792-A693-2E632C731855}" srcOrd="0" destOrd="0" presId="urn:microsoft.com/office/officeart/2005/8/layout/cycle3"/>
    <dgm:cxn modelId="{9A5FBF98-F73B-49A7-AA80-2EE3EEB7128E}" type="presOf" srcId="{2C1F9104-62F0-4186-9B0F-DED466635448}" destId="{DF30C682-3804-45C9-99F8-F77F8EE14EDA}" srcOrd="0" destOrd="0" presId="urn:microsoft.com/office/officeart/2005/8/layout/cycle3"/>
    <dgm:cxn modelId="{8EE91D80-CC04-4E3F-981D-69984352827B}" type="presOf" srcId="{57E53AA2-8DEC-4D4C-9AC6-ABDF70D3B239}" destId="{F1E98B95-584D-474B-85B0-34865081B57C}" srcOrd="0" destOrd="0" presId="urn:microsoft.com/office/officeart/2005/8/layout/cycle3"/>
    <dgm:cxn modelId="{89A28494-C75D-4E5C-88A6-A6FEEF2DDDE0}" type="presOf" srcId="{4E84A04C-FC59-4AC2-8D41-A783B04051F7}" destId="{6E9EA3CD-C64C-4809-8D58-65D222FB1F96}" srcOrd="0" destOrd="0" presId="urn:microsoft.com/office/officeart/2005/8/layout/cycle3"/>
    <dgm:cxn modelId="{99E55BB9-6C47-4BF3-BCC1-899932867B9A}" type="presOf" srcId="{0FBEA8C5-ABF2-42AA-B330-B0E3E17DB5AD}" destId="{FAFDB067-50AF-4BA7-92C5-468BD8BE07F5}" srcOrd="0" destOrd="0" presId="urn:microsoft.com/office/officeart/2005/8/layout/cycle3"/>
    <dgm:cxn modelId="{7E26D0ED-C37D-41BE-8119-859793302D75}" srcId="{0FBEA8C5-ABF2-42AA-B330-B0E3E17DB5AD}" destId="{57E53AA2-8DEC-4D4C-9AC6-ABDF70D3B239}" srcOrd="3" destOrd="0" parTransId="{AC906489-996B-4A44-B4FC-07CA66A35B20}" sibTransId="{3D138862-928C-49BD-A4AD-C362E5B2AC56}"/>
    <dgm:cxn modelId="{3B8529D2-8840-44F6-92A1-708511ADF88C}" type="presParOf" srcId="{FAFDB067-50AF-4BA7-92C5-468BD8BE07F5}" destId="{6945411A-F3EE-454F-A2BB-0A023811D08C}" srcOrd="0" destOrd="0" presId="urn:microsoft.com/office/officeart/2005/8/layout/cycle3"/>
    <dgm:cxn modelId="{54997E5E-B444-4585-BE70-20B9C5E9EDDC}" type="presParOf" srcId="{6945411A-F3EE-454F-A2BB-0A023811D08C}" destId="{F1AF9658-D726-4792-A693-2E632C731855}" srcOrd="0" destOrd="0" presId="urn:microsoft.com/office/officeart/2005/8/layout/cycle3"/>
    <dgm:cxn modelId="{48634031-F61E-4771-97F0-D6A3310287B6}" type="presParOf" srcId="{6945411A-F3EE-454F-A2BB-0A023811D08C}" destId="{6E9EA3CD-C64C-4809-8D58-65D222FB1F96}" srcOrd="1" destOrd="0" presId="urn:microsoft.com/office/officeart/2005/8/layout/cycle3"/>
    <dgm:cxn modelId="{208B017B-BF67-4E93-817A-3574719713D4}" type="presParOf" srcId="{6945411A-F3EE-454F-A2BB-0A023811D08C}" destId="{3970B529-D6E3-4C19-A0DC-B75BE9FAA153}" srcOrd="2" destOrd="0" presId="urn:microsoft.com/office/officeart/2005/8/layout/cycle3"/>
    <dgm:cxn modelId="{5641F43F-DE49-429E-9313-96EE4C765917}" type="presParOf" srcId="{6945411A-F3EE-454F-A2BB-0A023811D08C}" destId="{DF30C682-3804-45C9-99F8-F77F8EE14EDA}" srcOrd="3" destOrd="0" presId="urn:microsoft.com/office/officeart/2005/8/layout/cycle3"/>
    <dgm:cxn modelId="{2DCB7A98-0A08-468D-81B4-5ED7752064D5}" type="presParOf" srcId="{6945411A-F3EE-454F-A2BB-0A023811D08C}" destId="{F1E98B95-584D-474B-85B0-34865081B57C}" srcOrd="4" destOrd="0" presId="urn:microsoft.com/office/officeart/2005/8/layout/cycle3"/>
    <dgm:cxn modelId="{81840C7D-F333-4968-B0F5-6A9EA4C20BD1}" type="presParOf" srcId="{6945411A-F3EE-454F-A2BB-0A023811D08C}" destId="{880D89F4-D9B9-4343-B424-66964B91E64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EA3CD-C64C-4809-8D58-65D222FB1F96}">
      <dsp:nvSpPr>
        <dsp:cNvPr id="0" name=""/>
        <dsp:cNvSpPr/>
      </dsp:nvSpPr>
      <dsp:spPr>
        <a:xfrm>
          <a:off x="739600" y="-416231"/>
          <a:ext cx="4204830" cy="4204830"/>
        </a:xfrm>
        <a:prstGeom prst="circularArrow">
          <a:avLst>
            <a:gd name="adj1" fmla="val 5544"/>
            <a:gd name="adj2" fmla="val 330680"/>
            <a:gd name="adj3" fmla="val 12770475"/>
            <a:gd name="adj4" fmla="val 18033019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F9658-D726-4792-A693-2E632C731855}">
      <dsp:nvSpPr>
        <dsp:cNvPr id="0" name=""/>
        <dsp:cNvSpPr/>
      </dsp:nvSpPr>
      <dsp:spPr>
        <a:xfrm>
          <a:off x="1468704" y="-255265"/>
          <a:ext cx="2746623" cy="13597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535080" y="-188889"/>
        <a:ext cx="2613871" cy="1226971"/>
      </dsp:txXfrm>
    </dsp:sp>
    <dsp:sp modelId="{3970B529-D6E3-4C19-A0DC-B75BE9FAA153}">
      <dsp:nvSpPr>
        <dsp:cNvPr id="0" name=""/>
        <dsp:cNvSpPr/>
      </dsp:nvSpPr>
      <dsp:spPr>
        <a:xfrm>
          <a:off x="3316628" y="1339483"/>
          <a:ext cx="2493167" cy="9568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>
        <a:off x="3363339" y="1386194"/>
        <a:ext cx="2399745" cy="863449"/>
      </dsp:txXfrm>
    </dsp:sp>
    <dsp:sp modelId="{DF30C682-3804-45C9-99F8-F77F8EE14EDA}">
      <dsp:nvSpPr>
        <dsp:cNvPr id="0" name=""/>
        <dsp:cNvSpPr/>
      </dsp:nvSpPr>
      <dsp:spPr>
        <a:xfrm>
          <a:off x="2987639" y="2760493"/>
          <a:ext cx="2287516" cy="18157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076275" y="2849129"/>
        <a:ext cx="2110244" cy="1638449"/>
      </dsp:txXfrm>
    </dsp:sp>
    <dsp:sp modelId="{F1E98B95-584D-474B-85B0-34865081B57C}">
      <dsp:nvSpPr>
        <dsp:cNvPr id="0" name=""/>
        <dsp:cNvSpPr/>
      </dsp:nvSpPr>
      <dsp:spPr>
        <a:xfrm>
          <a:off x="847035" y="2842056"/>
          <a:ext cx="1913743" cy="16525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927708" y="2922729"/>
        <a:ext cx="1752397" cy="1491247"/>
      </dsp:txXfrm>
    </dsp:sp>
    <dsp:sp modelId="{880D89F4-D9B9-4343-B424-66964B91E64A}">
      <dsp:nvSpPr>
        <dsp:cNvPr id="0" name=""/>
        <dsp:cNvSpPr/>
      </dsp:nvSpPr>
      <dsp:spPr>
        <a:xfrm>
          <a:off x="-484597" y="1179097"/>
          <a:ext cx="3274242" cy="14349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-414547" y="1249147"/>
        <a:ext cx="3134142" cy="1294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F896-9522-1444-9882-0117335A04E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B3D-C1CC-484A-92F6-FC311657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649556"/>
            <a:ext cx="8420100" cy="2387600"/>
          </a:xfrm>
        </p:spPr>
        <p:txBody>
          <a:bodyPr/>
          <a:lstStyle/>
          <a:p>
            <a:r>
              <a:rPr lang="en-US" dirty="0" smtClean="0"/>
              <a:t>Infectious Diseases </a:t>
            </a:r>
            <a:br>
              <a:rPr lang="en-US" dirty="0" smtClean="0"/>
            </a:br>
            <a:r>
              <a:rPr lang="en-US" dirty="0" smtClean="0"/>
              <a:t>Fungi and Fungal Diseases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613A1-CBD0-7C4E-8679-590FCABC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252716"/>
            <a:ext cx="7429500" cy="2860407"/>
          </a:xfrm>
        </p:spPr>
        <p:txBody>
          <a:bodyPr>
            <a:normAutofit/>
          </a:bodyPr>
          <a:lstStyle/>
          <a:p>
            <a:pPr marL="371475" indent="-371475" algn="l">
              <a:buFont typeface="+mj-lt"/>
              <a:buAutoNum type="arabicPeriod"/>
            </a:pPr>
            <a:r>
              <a:rPr lang="en-US" dirty="0" smtClean="0"/>
              <a:t>Fungi</a:t>
            </a:r>
          </a:p>
          <a:p>
            <a:pPr marL="828675" lvl="1" indent="-371475" algn="l">
              <a:buFont typeface="Arial" panose="020B0604020202020204" pitchFamily="34" charset="0"/>
              <a:buChar char="•"/>
            </a:pPr>
            <a:r>
              <a:rPr lang="en-US" dirty="0" smtClean="0"/>
              <a:t>structure</a:t>
            </a:r>
          </a:p>
          <a:p>
            <a:pPr marL="371475" indent="-371475" algn="l">
              <a:buFont typeface="+mj-lt"/>
              <a:buAutoNum type="arabicPeriod"/>
            </a:pPr>
            <a:r>
              <a:rPr lang="en-US" dirty="0" err="1" smtClean="0"/>
              <a:t>Chytridiomycosis</a:t>
            </a:r>
            <a:endParaRPr lang="en-US" dirty="0" smtClean="0"/>
          </a:p>
          <a:p>
            <a:pPr marL="828675" lvl="1" indent="-371475" algn="l">
              <a:buFont typeface="Arial" panose="020B0604020202020204" pitchFamily="34" charset="0"/>
              <a:buChar char="•"/>
            </a:pPr>
            <a:r>
              <a:rPr lang="en-US" dirty="0" smtClean="0"/>
              <a:t>Pathogenic fungi name, structure &amp; ecology</a:t>
            </a:r>
          </a:p>
          <a:p>
            <a:pPr marL="828675" lvl="1" indent="-371475" algn="l">
              <a:buFont typeface="Arial" panose="020B0604020202020204" pitchFamily="34" charset="0"/>
              <a:buChar char="•"/>
            </a:pPr>
            <a:r>
              <a:rPr lang="en-US" dirty="0" smtClean="0"/>
              <a:t>Life cycle of the pathogenic fungi</a:t>
            </a:r>
          </a:p>
          <a:p>
            <a:pPr marL="828675" lvl="1" indent="-371475" algn="l">
              <a:buFont typeface="Arial" panose="020B0604020202020204" pitchFamily="34" charset="0"/>
              <a:buChar char="•"/>
            </a:pPr>
            <a:r>
              <a:rPr lang="en-US" dirty="0" smtClean="0"/>
              <a:t>Impact on host</a:t>
            </a:r>
          </a:p>
          <a:p>
            <a:pPr marL="828675" lvl="1" indent="-371475" algn="l">
              <a:buFont typeface="Arial" panose="020B0604020202020204" pitchFamily="34" charset="0"/>
              <a:buChar char="•"/>
            </a:pPr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6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73B21F-8DA2-3D4B-A48C-7334ABBB48BD}"/>
              </a:ext>
            </a:extLst>
          </p:cNvPr>
          <p:cNvCxnSpPr>
            <a:cxnSpLocks/>
          </p:cNvCxnSpPr>
          <p:nvPr/>
        </p:nvCxnSpPr>
        <p:spPr>
          <a:xfrm>
            <a:off x="2838694" y="289368"/>
            <a:ext cx="0" cy="641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B862762-3CF0-3946-BDB0-942411D6355F}"/>
              </a:ext>
            </a:extLst>
          </p:cNvPr>
          <p:cNvSpPr txBox="1">
            <a:spLocks/>
          </p:cNvSpPr>
          <p:nvPr/>
        </p:nvSpPr>
        <p:spPr>
          <a:xfrm>
            <a:off x="133567" y="374590"/>
            <a:ext cx="2581838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13: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>
              <a:lnSpc>
                <a:spcPct val="100000"/>
              </a:lnSpc>
            </a:pPr>
            <a:endParaRPr lang="en-AU" sz="1200" b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AU" sz="1200" b="1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AU" sz="1200" b="1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Use the articles on </a:t>
            </a:r>
            <a:r>
              <a:rPr lang="en-AU" sz="1200" b="1" kern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Chytridiomycosis</a:t>
            </a:r>
            <a:r>
              <a:rPr lang="en-AU" sz="1200" b="1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to explain how a changing climate may affect the spread of the disease </a:t>
            </a:r>
            <a:r>
              <a:rPr lang="en-AU" sz="1200" b="1" kern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Chytridiomycosis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211675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B862762-3CF0-3946-BDB0-942411D6355F}"/>
              </a:ext>
            </a:extLst>
          </p:cNvPr>
          <p:cNvSpPr txBox="1">
            <a:spLocks/>
          </p:cNvSpPr>
          <p:nvPr/>
        </p:nvSpPr>
        <p:spPr>
          <a:xfrm>
            <a:off x="0" y="-381750"/>
            <a:ext cx="2270588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Summary of </a:t>
            </a:r>
            <a:r>
              <a:rPr lang="en-AU" sz="1200" b="1" dirty="0" err="1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Chytrid</a:t>
            </a:r>
            <a:endParaRPr lang="en-AU" sz="12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998B57-DB4C-48D5-B6B7-E1E30B082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70" y="355110"/>
            <a:ext cx="1072132" cy="11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3441806" y="1602606"/>
          <a:ext cx="5325198" cy="432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86F856D3-9D17-4557-B83F-2C6ADCBE16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02" y="1755838"/>
            <a:ext cx="1082626" cy="119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2C35B01-CBE8-4C3F-9005-3F91D9152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32" y="4950783"/>
            <a:ext cx="1401568" cy="154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06A7BBC-1A49-4C0F-8B60-916948E26B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01" y="4952166"/>
            <a:ext cx="1214333" cy="135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95C9BCC-454F-48C0-9E7E-1E31DE1949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20" y="4941969"/>
            <a:ext cx="1222878" cy="137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9EB7C079-D087-4872-9A34-2E58EF8A6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65" y="2708778"/>
            <a:ext cx="1082388" cy="119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6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BB7417D-07F3-374E-A189-6A3C6D9AE27B}"/>
              </a:ext>
            </a:extLst>
          </p:cNvPr>
          <p:cNvGrpSpPr/>
          <p:nvPr/>
        </p:nvGrpSpPr>
        <p:grpSpPr>
          <a:xfrm>
            <a:off x="-32443" y="29208"/>
            <a:ext cx="9794737" cy="6710639"/>
            <a:chOff x="-32443" y="29208"/>
            <a:chExt cx="9794737" cy="6710639"/>
          </a:xfrm>
        </p:grpSpPr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C588BACD-B30B-364E-8996-7DBE1C9AC7CA}"/>
                </a:ext>
              </a:extLst>
            </p:cNvPr>
            <p:cNvSpPr txBox="1"/>
            <p:nvPr/>
          </p:nvSpPr>
          <p:spPr>
            <a:xfrm>
              <a:off x="-32443" y="29208"/>
              <a:ext cx="2978150" cy="78740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0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noFill/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Elephant Pro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Infectious Disease</a:t>
              </a:r>
              <a:endParaRPr lang="en-A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D35535E-92B0-5845-B2A7-FC2028149F55}"/>
                </a:ext>
              </a:extLst>
            </p:cNvPr>
            <p:cNvCxnSpPr/>
            <p:nvPr/>
          </p:nvCxnSpPr>
          <p:spPr>
            <a:xfrm>
              <a:off x="2838694" y="3335548"/>
              <a:ext cx="0" cy="3404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AB3D2F-E8BF-DE49-96D5-BEDE2A4E78C7}"/>
                </a:ext>
              </a:extLst>
            </p:cNvPr>
            <p:cNvCxnSpPr/>
            <p:nvPr/>
          </p:nvCxnSpPr>
          <p:spPr>
            <a:xfrm>
              <a:off x="154112" y="3298304"/>
              <a:ext cx="9608182" cy="74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297065E2-B2AD-8043-976A-C5A85819D1B1}"/>
              </a:ext>
            </a:extLst>
          </p:cNvPr>
          <p:cNvGrpSpPr>
            <a:grpSpLocks/>
          </p:cNvGrpSpPr>
          <p:nvPr/>
        </p:nvGrpSpPr>
        <p:grpSpPr bwMode="auto">
          <a:xfrm>
            <a:off x="2994312" y="69568"/>
            <a:ext cx="6673390" cy="2981203"/>
            <a:chOff x="952709" y="4660027"/>
            <a:chExt cx="7600950" cy="1511300"/>
          </a:xfrm>
        </p:grpSpPr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0F925F13-4444-154E-8A0B-CF877136F395}"/>
                </a:ext>
              </a:extLst>
            </p:cNvPr>
            <p:cNvSpPr txBox="1"/>
            <p:nvPr/>
          </p:nvSpPr>
          <p:spPr bwMode="auto">
            <a:xfrm>
              <a:off x="952709" y="4660027"/>
              <a:ext cx="7600950" cy="1511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3AB736E0-4D35-E74C-9B3B-BEB83A428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5139" y="4706513"/>
              <a:ext cx="1266647" cy="867721"/>
              <a:chOff x="1115139" y="4706513"/>
              <a:chExt cx="1266647" cy="867721"/>
            </a:xfrm>
          </p:grpSpPr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807E81FE-3CAC-7147-8403-8E8AA5848C3A}"/>
                  </a:ext>
                </a:extLst>
              </p:cNvPr>
              <p:cNvSpPr txBox="1"/>
              <p:nvPr/>
            </p:nvSpPr>
            <p:spPr>
              <a:xfrm>
                <a:off x="1115139" y="5425697"/>
                <a:ext cx="1249517" cy="148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400" b="1" dirty="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22860" dir="5400000" algn="tl">
                        <a:srgbClr val="000000">
                          <a:alpha val="30000"/>
                        </a:srgbClr>
                      </a:outerShdw>
                    </a:effectLst>
                    <a:latin typeface="Lucida Console" panose="020B060904050402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Essential</a:t>
                </a:r>
                <a:endParaRPr lang="en-AU" sz="14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400" b="1" dirty="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22860" dir="5400000" algn="tl">
                        <a:srgbClr val="000000">
                          <a:alpha val="30000"/>
                        </a:srgbClr>
                      </a:outerShdw>
                    </a:effectLst>
                    <a:latin typeface="Lucida Console" panose="020B060904050402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Question:</a:t>
                </a:r>
                <a:endParaRPr lang="en-AU" sz="14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31">
                <a:extLst>
                  <a:ext uri="{FF2B5EF4-FFF2-40B4-BE49-F238E27FC236}">
                    <a16:creationId xmlns:a16="http://schemas.microsoft.com/office/drawing/2014/main" id="{AD455624-9763-B845-B2B3-08F2E4AC0927}"/>
                  </a:ext>
                </a:extLst>
              </p:cNvPr>
              <p:cNvSpPr txBox="1"/>
              <p:nvPr/>
            </p:nvSpPr>
            <p:spPr>
              <a:xfrm>
                <a:off x="1132269" y="4706513"/>
                <a:ext cx="1249517" cy="87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400" b="1" dirty="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22860" dir="5400000" algn="tl">
                        <a:srgbClr val="000000">
                          <a:alpha val="30000"/>
                        </a:srgbClr>
                      </a:outerShdw>
                    </a:effectLst>
                    <a:latin typeface="Lucida Console" panose="020B060904050402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Syllabus:</a:t>
                </a:r>
                <a:endParaRPr lang="en-AU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Text Box 27">
            <a:extLst>
              <a:ext uri="{FF2B5EF4-FFF2-40B4-BE49-F238E27FC236}">
                <a16:creationId xmlns:a16="http://schemas.microsoft.com/office/drawing/2014/main" id="{88847F8D-735F-1C4F-A76F-B194FAC93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551" y="119281"/>
            <a:ext cx="5594449" cy="12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The major groups of organisms that cause disease are bacteria, fungi, </a:t>
            </a:r>
            <a:r>
              <a:rPr lang="en-AU" sz="1200" dirty="0" err="1"/>
              <a:t>protists</a:t>
            </a:r>
            <a:r>
              <a:rPr lang="en-AU" sz="1200" dirty="0"/>
              <a:t> and viruses; each group can be distinguished by its structural characteristics</a:t>
            </a:r>
          </a:p>
          <a:p>
            <a:r>
              <a:rPr lang="en-AU" sz="1200" dirty="0"/>
              <a:t> </a:t>
            </a:r>
          </a:p>
          <a:p>
            <a:r>
              <a:rPr lang="en-AU" sz="1200" dirty="0"/>
              <a:t>The life cycle of a pathogen and its associated diseases, including the method of invading the host, the impact on the host, and the mode of transmission (direct or indirect), determines its success for survival</a:t>
            </a:r>
          </a:p>
          <a:p>
            <a:endParaRPr lang="en-AU" sz="1200" dirty="0" smtClean="0">
              <a:solidFill>
                <a:srgbClr val="000000"/>
              </a:solidFill>
              <a:latin typeface="Arial"/>
            </a:endParaRPr>
          </a:p>
          <a:p>
            <a:endParaRPr lang="en-AU" sz="1200" dirty="0">
              <a:solidFill>
                <a:srgbClr val="000000"/>
              </a:solidFill>
              <a:latin typeface="Arial"/>
            </a:endParaRPr>
          </a:p>
          <a:p>
            <a:endParaRPr lang="en-AU" sz="1200" dirty="0">
              <a:solidFill>
                <a:srgbClr val="000000"/>
              </a:solidFill>
              <a:latin typeface="Arial"/>
            </a:endParaRPr>
          </a:p>
          <a:p>
            <a:r>
              <a:rPr lang="en-AU" sz="1200" dirty="0" smtClean="0">
                <a:solidFill>
                  <a:srgbClr val="000000"/>
                </a:solidFill>
                <a:latin typeface="Arial"/>
              </a:rPr>
              <a:t>Describe the structure of fungi</a:t>
            </a:r>
          </a:p>
          <a:p>
            <a:endParaRPr lang="en-AU" sz="1200" dirty="0">
              <a:solidFill>
                <a:srgbClr val="000000"/>
              </a:solidFill>
              <a:latin typeface="Arial"/>
            </a:endParaRPr>
          </a:p>
          <a:p>
            <a:r>
              <a:rPr lang="en-AU" sz="1200" dirty="0" smtClean="0">
                <a:solidFill>
                  <a:srgbClr val="000000"/>
                </a:solidFill>
                <a:latin typeface="Arial"/>
              </a:rPr>
              <a:t>Describe the life cycle of a the pathogenic fungi that causes </a:t>
            </a:r>
            <a:r>
              <a:rPr lang="en-AU" sz="1200" dirty="0" err="1" smtClean="0">
                <a:solidFill>
                  <a:srgbClr val="000000"/>
                </a:solidFill>
                <a:latin typeface="Arial"/>
              </a:rPr>
              <a:t>Chytridiomycosis</a:t>
            </a:r>
            <a:endParaRPr lang="en-AU" sz="1200" dirty="0" smtClean="0">
              <a:solidFill>
                <a:srgbClr val="000000"/>
              </a:solidFill>
              <a:latin typeface="Arial"/>
            </a:endParaRPr>
          </a:p>
          <a:p>
            <a:endParaRPr lang="en-AU" sz="1200" dirty="0">
              <a:solidFill>
                <a:srgbClr val="000000"/>
              </a:solidFill>
              <a:latin typeface="Arial"/>
            </a:endParaRPr>
          </a:p>
          <a:p>
            <a:r>
              <a:rPr lang="en-AU" sz="1200" dirty="0" smtClean="0">
                <a:solidFill>
                  <a:srgbClr val="000000"/>
                </a:solidFill>
                <a:latin typeface="Arial"/>
              </a:rPr>
              <a:t>Describe the modes of transmission of </a:t>
            </a:r>
            <a:r>
              <a:rPr lang="en-AU" sz="1200" dirty="0" err="1" smtClean="0">
                <a:solidFill>
                  <a:srgbClr val="000000"/>
                </a:solidFill>
                <a:latin typeface="Arial"/>
              </a:rPr>
              <a:t>Chytridiomycosis</a:t>
            </a:r>
            <a:endParaRPr lang="en-AU" sz="12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250" y="1218176"/>
            <a:ext cx="2598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 smtClean="0"/>
              <a:t>Biozone</a:t>
            </a:r>
            <a:r>
              <a:rPr lang="en-AU" sz="1200" dirty="0" smtClean="0"/>
              <a:t> </a:t>
            </a:r>
          </a:p>
          <a:p>
            <a:endParaRPr lang="en-AU" sz="1200" dirty="0" smtClean="0"/>
          </a:p>
          <a:p>
            <a:r>
              <a:rPr lang="en-AU" sz="1200" dirty="0" smtClean="0"/>
              <a:t>80 – Fungal Diseases</a:t>
            </a:r>
          </a:p>
          <a:p>
            <a:endParaRPr lang="en-AU" sz="1200" dirty="0"/>
          </a:p>
          <a:p>
            <a:r>
              <a:rPr lang="en-AU" sz="1200" b="1" dirty="0" smtClean="0"/>
              <a:t>Biology WA UNITS 3 &amp; 4</a:t>
            </a:r>
          </a:p>
          <a:p>
            <a:r>
              <a:rPr lang="en-AU" sz="1200" dirty="0" smtClean="0"/>
              <a:t>Reading</a:t>
            </a:r>
          </a:p>
          <a:p>
            <a:r>
              <a:rPr lang="en-AU" sz="1200" dirty="0" smtClean="0"/>
              <a:t>Chapter 12 – pages 418 – 420 </a:t>
            </a:r>
          </a:p>
          <a:p>
            <a:r>
              <a:rPr lang="en-AU" sz="1200" dirty="0" smtClean="0"/>
              <a:t>Chapter 13 – pages 445 – 446  </a:t>
            </a:r>
            <a:endParaRPr lang="en-AU" sz="1200" dirty="0"/>
          </a:p>
          <a:p>
            <a:endParaRPr lang="en-AU" sz="1200" dirty="0"/>
          </a:p>
          <a:p>
            <a:endParaRPr lang="en-AU" sz="12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CC9CBD5-E3F1-3242-B05A-F70A27FCB0EE}"/>
              </a:ext>
            </a:extLst>
          </p:cNvPr>
          <p:cNvSpPr txBox="1">
            <a:spLocks noChangeArrowheads="1"/>
          </p:cNvSpPr>
          <p:nvPr/>
        </p:nvSpPr>
        <p:spPr>
          <a:xfrm>
            <a:off x="220014" y="4154895"/>
            <a:ext cx="254931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  <a:defRPr sz="22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1: </a:t>
            </a:r>
            <a:b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Briefly describe a fungi</a:t>
            </a:r>
            <a:r>
              <a:rPr lang="en-AU" sz="1200" dirty="0" smtClean="0"/>
              <a:t/>
            </a:r>
            <a:br>
              <a:rPr lang="en-AU" sz="1200" dirty="0" smtClean="0"/>
            </a:br>
            <a:r>
              <a:rPr lang="en-A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3202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DF5383B-CFD5-9049-A4C0-03C0EE224B50}"/>
              </a:ext>
            </a:extLst>
          </p:cNvPr>
          <p:cNvGrpSpPr/>
          <p:nvPr/>
        </p:nvGrpSpPr>
        <p:grpSpPr>
          <a:xfrm>
            <a:off x="148909" y="193917"/>
            <a:ext cx="9608182" cy="6303911"/>
            <a:chOff x="148909" y="1271831"/>
            <a:chExt cx="9608182" cy="551722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921B54B-AB42-5B43-BADE-791B720AEB17}"/>
                </a:ext>
              </a:extLst>
            </p:cNvPr>
            <p:cNvCxnSpPr>
              <a:cxnSpLocks/>
            </p:cNvCxnSpPr>
            <p:nvPr/>
          </p:nvCxnSpPr>
          <p:spPr>
            <a:xfrm>
              <a:off x="2838694" y="1271831"/>
              <a:ext cx="0" cy="5517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E29BB7-9775-1148-ACDF-13E06E3521F0}"/>
                </a:ext>
              </a:extLst>
            </p:cNvPr>
            <p:cNvCxnSpPr/>
            <p:nvPr/>
          </p:nvCxnSpPr>
          <p:spPr>
            <a:xfrm>
              <a:off x="148909" y="3379731"/>
              <a:ext cx="9608182" cy="74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D74607C-4167-D14E-9161-7EFB5E351B35}"/>
              </a:ext>
            </a:extLst>
          </p:cNvPr>
          <p:cNvSpPr txBox="1">
            <a:spLocks noChangeArrowheads="1"/>
          </p:cNvSpPr>
          <p:nvPr/>
        </p:nvSpPr>
        <p:spPr>
          <a:xfrm>
            <a:off x="477761" y="4056719"/>
            <a:ext cx="175549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  <a:defRPr sz="22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AU" sz="12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the structural characteristics of viruses, bacteria and fungi</a:t>
            </a:r>
            <a:r>
              <a:rPr lang="en-A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74607C-4167-D14E-9161-7EFB5E351B35}"/>
              </a:ext>
            </a:extLst>
          </p:cNvPr>
          <p:cNvSpPr txBox="1">
            <a:spLocks noChangeArrowheads="1"/>
          </p:cNvSpPr>
          <p:nvPr/>
        </p:nvSpPr>
        <p:spPr>
          <a:xfrm>
            <a:off x="538594" y="1305358"/>
            <a:ext cx="175549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  <a:defRPr sz="22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2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AU" sz="1200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List the structural characteristics of fungi</a:t>
            </a:r>
            <a:r>
              <a:rPr lang="en-AU" sz="1200" dirty="0"/>
              <a:t/>
            </a:r>
            <a:br>
              <a:rPr lang="en-AU" sz="1200" dirty="0"/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11856"/>
              </p:ext>
            </p:extLst>
          </p:nvPr>
        </p:nvGraphicFramePr>
        <p:xfrm>
          <a:off x="3090284" y="2918199"/>
          <a:ext cx="6666807" cy="361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2269">
                  <a:extLst>
                    <a:ext uri="{9D8B030D-6E8A-4147-A177-3AD203B41FA5}">
                      <a16:colId xmlns:a16="http://schemas.microsoft.com/office/drawing/2014/main" val="1292494067"/>
                    </a:ext>
                  </a:extLst>
                </a:gridCol>
                <a:gridCol w="2222269">
                  <a:extLst>
                    <a:ext uri="{9D8B030D-6E8A-4147-A177-3AD203B41FA5}">
                      <a16:colId xmlns:a16="http://schemas.microsoft.com/office/drawing/2014/main" val="3057704585"/>
                    </a:ext>
                  </a:extLst>
                </a:gridCol>
                <a:gridCol w="2222269">
                  <a:extLst>
                    <a:ext uri="{9D8B030D-6E8A-4147-A177-3AD203B41FA5}">
                      <a16:colId xmlns:a16="http://schemas.microsoft.com/office/drawing/2014/main" val="313264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Viruses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Bacteria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Fungi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02260"/>
                  </a:ext>
                </a:extLst>
              </a:tr>
              <a:tr h="3240000"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382947"/>
                  </a:ext>
                </a:extLst>
              </a:tr>
            </a:tbl>
          </a:graphicData>
        </a:graphic>
      </p:graphicFrame>
      <p:pic>
        <p:nvPicPr>
          <p:cNvPr id="15" name="Picture 7">
            <a:extLst>
              <a:ext uri="{FF2B5EF4-FFF2-40B4-BE49-F238E27FC236}">
                <a16:creationId xmlns:a16="http://schemas.microsoft.com/office/drawing/2014/main" id="{8ED7C543-7E0D-4955-B377-A34355751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87" y="905878"/>
            <a:ext cx="3981104" cy="156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1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D9BD67-B167-8944-ACBA-FAB23DEA1421}"/>
              </a:ext>
            </a:extLst>
          </p:cNvPr>
          <p:cNvGrpSpPr/>
          <p:nvPr/>
        </p:nvGrpSpPr>
        <p:grpSpPr>
          <a:xfrm>
            <a:off x="148909" y="219171"/>
            <a:ext cx="9608182" cy="6419658"/>
            <a:chOff x="154112" y="1191802"/>
            <a:chExt cx="9608182" cy="551722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73B21F-8DA2-3D4B-A48C-7334ABBB48BD}"/>
                </a:ext>
              </a:extLst>
            </p:cNvPr>
            <p:cNvCxnSpPr>
              <a:cxnSpLocks/>
            </p:cNvCxnSpPr>
            <p:nvPr/>
          </p:nvCxnSpPr>
          <p:spPr>
            <a:xfrm>
              <a:off x="2838694" y="1191802"/>
              <a:ext cx="0" cy="5517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E59A1F-4885-534C-BC94-A263FDA37198}"/>
                </a:ext>
              </a:extLst>
            </p:cNvPr>
            <p:cNvCxnSpPr/>
            <p:nvPr/>
          </p:nvCxnSpPr>
          <p:spPr>
            <a:xfrm>
              <a:off x="154112" y="2640288"/>
              <a:ext cx="9608182" cy="74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ECE6EE1-816B-1840-B247-1703FE05DDA4}"/>
              </a:ext>
            </a:extLst>
          </p:cNvPr>
          <p:cNvSpPr txBox="1">
            <a:spLocks/>
          </p:cNvSpPr>
          <p:nvPr/>
        </p:nvSpPr>
        <p:spPr>
          <a:xfrm>
            <a:off x="613851" y="499121"/>
            <a:ext cx="1913579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endParaRPr lang="en-AU" sz="1200" b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the name of the pathogenic fungi that causes </a:t>
            </a:r>
            <a:r>
              <a:rPr lang="en-AU" sz="1200" b="1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Chytridiomycosis</a:t>
            </a:r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organisms that are affected by the disease</a:t>
            </a:r>
            <a:endParaRPr lang="en-AU" sz="1200" b="1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A9B1DC2-5A02-3440-82DF-6B6CC281E40A}"/>
              </a:ext>
            </a:extLst>
          </p:cNvPr>
          <p:cNvSpPr txBox="1">
            <a:spLocks/>
          </p:cNvSpPr>
          <p:nvPr/>
        </p:nvSpPr>
        <p:spPr>
          <a:xfrm>
            <a:off x="356999" y="2492250"/>
            <a:ext cx="2268403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5: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endParaRPr lang="en-AU" sz="1200" b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the structural features of the </a:t>
            </a:r>
            <a:r>
              <a:rPr lang="en-AU" sz="1200" b="1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Chytridiomycosis</a:t>
            </a:r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fungi</a:t>
            </a:r>
            <a:endParaRPr lang="en-AU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463" y="2017413"/>
            <a:ext cx="2010294" cy="244180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86987"/>
              </p:ext>
            </p:extLst>
          </p:nvPr>
        </p:nvGraphicFramePr>
        <p:xfrm>
          <a:off x="2993291" y="4801906"/>
          <a:ext cx="6604000" cy="188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633">
                  <a:extLst>
                    <a:ext uri="{9D8B030D-6E8A-4147-A177-3AD203B41FA5}">
                      <a16:colId xmlns:a16="http://schemas.microsoft.com/office/drawing/2014/main" val="1057238766"/>
                    </a:ext>
                  </a:extLst>
                </a:gridCol>
                <a:gridCol w="5532367">
                  <a:extLst>
                    <a:ext uri="{9D8B030D-6E8A-4147-A177-3AD203B41FA5}">
                      <a16:colId xmlns:a16="http://schemas.microsoft.com/office/drawing/2014/main" val="3198177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Term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Definition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1715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Zoospore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3004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Zoosporangia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2747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Thallus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97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18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73B21F-8DA2-3D4B-A48C-7334ABBB48BD}"/>
              </a:ext>
            </a:extLst>
          </p:cNvPr>
          <p:cNvCxnSpPr>
            <a:cxnSpLocks/>
          </p:cNvCxnSpPr>
          <p:nvPr/>
        </p:nvCxnSpPr>
        <p:spPr>
          <a:xfrm>
            <a:off x="2838694" y="289368"/>
            <a:ext cx="0" cy="641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B862762-3CF0-3946-BDB0-942411D6355F}"/>
              </a:ext>
            </a:extLst>
          </p:cNvPr>
          <p:cNvSpPr txBox="1">
            <a:spLocks/>
          </p:cNvSpPr>
          <p:nvPr/>
        </p:nvSpPr>
        <p:spPr>
          <a:xfrm>
            <a:off x="256856" y="364316"/>
            <a:ext cx="2270588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endParaRPr lang="en-AU" sz="1200" b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article on </a:t>
            </a:r>
            <a:r>
              <a:rPr lang="en-AU" sz="1200" b="1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Chrytridiomycosis</a:t>
            </a:r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describe the ecology of the </a:t>
            </a:r>
            <a:r>
              <a:rPr lang="en-AU" sz="1200" b="1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Chytrid</a:t>
            </a:r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fungus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355585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B862762-3CF0-3946-BDB0-942411D6355F}"/>
              </a:ext>
            </a:extLst>
          </p:cNvPr>
          <p:cNvSpPr txBox="1">
            <a:spLocks/>
          </p:cNvSpPr>
          <p:nvPr/>
        </p:nvSpPr>
        <p:spPr>
          <a:xfrm>
            <a:off x="94261" y="-398709"/>
            <a:ext cx="9981954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7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life cycle of the pathogenic fungi that causes </a:t>
            </a:r>
            <a:r>
              <a:rPr lang="en-AU" sz="1200" b="1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Chytridiomycosis</a:t>
            </a:r>
            <a:endParaRPr lang="en-AU" sz="1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961616"/>
            <a:ext cx="6650182" cy="51550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6360" y="2680252"/>
            <a:ext cx="1828800" cy="872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319055" y="2226627"/>
            <a:ext cx="205443" cy="277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756564" y="1086307"/>
            <a:ext cx="324196" cy="404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391102" y="3921236"/>
            <a:ext cx="126076" cy="216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51370" y="3116670"/>
            <a:ext cx="157943" cy="213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283" y="585591"/>
            <a:ext cx="488253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/>
              <a:t>This ________ pathogen has spread around the world, often due to ________ activities, &amp; cause the disease __________________.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/>
              <a:t>An example of a human activity that has lead to the spread of </a:t>
            </a:r>
            <a:r>
              <a:rPr lang="en-AU" sz="1200" i="1" dirty="0" err="1" smtClean="0"/>
              <a:t>B.dendrobatidis</a:t>
            </a:r>
            <a:r>
              <a:rPr lang="en-AU" sz="1200" dirty="0" smtClean="0"/>
              <a:t> include:</a:t>
            </a:r>
            <a:endParaRPr lang="en-A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34339" y="2073306"/>
            <a:ext cx="3039638" cy="14487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i="1" dirty="0" err="1" smtClean="0"/>
              <a:t>B.dendrobatidis</a:t>
            </a:r>
            <a:r>
              <a:rPr lang="en-AU" sz="1200" dirty="0" smtClean="0"/>
              <a:t> can infect &gt;300 known species of amphibian, includes </a:t>
            </a:r>
            <a:endParaRPr lang="en-AU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/>
              <a:t>It has contributed to ~100 ___________</a:t>
            </a:r>
            <a:endParaRPr lang="en-A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21422" y="3578589"/>
            <a:ext cx="241485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Life cycle duration is 4 – 5 days at 22˚C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93252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73B21F-8DA2-3D4B-A48C-7334ABBB48BD}"/>
              </a:ext>
            </a:extLst>
          </p:cNvPr>
          <p:cNvCxnSpPr>
            <a:cxnSpLocks/>
          </p:cNvCxnSpPr>
          <p:nvPr/>
        </p:nvCxnSpPr>
        <p:spPr>
          <a:xfrm>
            <a:off x="2838694" y="289368"/>
            <a:ext cx="0" cy="641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B862762-3CF0-3946-BDB0-942411D6355F}"/>
              </a:ext>
            </a:extLst>
          </p:cNvPr>
          <p:cNvSpPr txBox="1">
            <a:spLocks/>
          </p:cNvSpPr>
          <p:nvPr/>
        </p:nvSpPr>
        <p:spPr>
          <a:xfrm>
            <a:off x="133567" y="374590"/>
            <a:ext cx="2581838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8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endParaRPr lang="en-AU" sz="1200" b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 does the fungi that causes </a:t>
            </a:r>
            <a:r>
              <a:rPr lang="en-AU" sz="1200" b="1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Chytridiomycosis</a:t>
            </a:r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reproduce</a:t>
            </a:r>
            <a:endParaRPr lang="en-AU" sz="1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437" y="383945"/>
            <a:ext cx="4934990" cy="362712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E29BB7-9775-1148-ACDF-13E06E3521F0}"/>
              </a:ext>
            </a:extLst>
          </p:cNvPr>
          <p:cNvCxnSpPr/>
          <p:nvPr/>
        </p:nvCxnSpPr>
        <p:spPr>
          <a:xfrm>
            <a:off x="133567" y="4855127"/>
            <a:ext cx="9608182" cy="8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DB862762-3CF0-3946-BDB0-942411D6355F}"/>
              </a:ext>
            </a:extLst>
          </p:cNvPr>
          <p:cNvSpPr txBox="1">
            <a:spLocks/>
          </p:cNvSpPr>
          <p:nvPr/>
        </p:nvSpPr>
        <p:spPr>
          <a:xfrm>
            <a:off x="133567" y="4940236"/>
            <a:ext cx="2581838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9: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endParaRPr lang="en-AU" sz="1200" b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the incubation period of </a:t>
            </a:r>
            <a:r>
              <a:rPr lang="en-AU" sz="1200" b="1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Chytrid</a:t>
            </a:r>
            <a:endParaRPr lang="en-A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38694" y="4941366"/>
            <a:ext cx="602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Read page 418 – 420 Biology WA ATAR Units 3 &amp; 4 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111478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DF5383B-CFD5-9049-A4C0-03C0EE224B50}"/>
              </a:ext>
            </a:extLst>
          </p:cNvPr>
          <p:cNvGrpSpPr/>
          <p:nvPr/>
        </p:nvGrpSpPr>
        <p:grpSpPr>
          <a:xfrm>
            <a:off x="232036" y="193917"/>
            <a:ext cx="9608182" cy="6303911"/>
            <a:chOff x="232036" y="1271831"/>
            <a:chExt cx="9608182" cy="551722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921B54B-AB42-5B43-BADE-791B720AEB17}"/>
                </a:ext>
              </a:extLst>
            </p:cNvPr>
            <p:cNvCxnSpPr>
              <a:cxnSpLocks/>
            </p:cNvCxnSpPr>
            <p:nvPr/>
          </p:nvCxnSpPr>
          <p:spPr>
            <a:xfrm>
              <a:off x="2838694" y="1271831"/>
              <a:ext cx="0" cy="5517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E29BB7-9775-1148-ACDF-13E06E3521F0}"/>
                </a:ext>
              </a:extLst>
            </p:cNvPr>
            <p:cNvCxnSpPr/>
            <p:nvPr/>
          </p:nvCxnSpPr>
          <p:spPr>
            <a:xfrm>
              <a:off x="232036" y="3692571"/>
              <a:ext cx="9608182" cy="74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D74607C-4167-D14E-9161-7EFB5E351B35}"/>
              </a:ext>
            </a:extLst>
          </p:cNvPr>
          <p:cNvSpPr txBox="1">
            <a:spLocks noChangeArrowheads="1"/>
          </p:cNvSpPr>
          <p:nvPr/>
        </p:nvSpPr>
        <p:spPr>
          <a:xfrm>
            <a:off x="477761" y="3572378"/>
            <a:ext cx="193293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  <a:defRPr sz="22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11: </a:t>
            </a: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AU" sz="12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the Impact of the disease on the host  </a:t>
            </a:r>
            <a:r>
              <a:rPr lang="en-A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74607C-4167-D14E-9161-7EFB5E351B35}"/>
              </a:ext>
            </a:extLst>
          </p:cNvPr>
          <p:cNvSpPr txBox="1">
            <a:spLocks noChangeArrowheads="1"/>
          </p:cNvSpPr>
          <p:nvPr/>
        </p:nvSpPr>
        <p:spPr>
          <a:xfrm>
            <a:off x="538593" y="1305358"/>
            <a:ext cx="194691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  <a:defRPr sz="22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10: </a:t>
            </a: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AU" sz="1200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State the mode of transmission of the pathogenic fungi causing </a:t>
            </a:r>
            <a:r>
              <a:rPr lang="en-AU" sz="1200" b="1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Chytridiomycmosis</a:t>
            </a:r>
            <a:r>
              <a:rPr lang="en-AU" sz="1200" dirty="0"/>
              <a:t/>
            </a:r>
            <a:br>
              <a:rPr lang="en-AU" sz="1200" dirty="0"/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3311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73B21F-8DA2-3D4B-A48C-7334ABBB48BD}"/>
              </a:ext>
            </a:extLst>
          </p:cNvPr>
          <p:cNvCxnSpPr>
            <a:cxnSpLocks/>
          </p:cNvCxnSpPr>
          <p:nvPr/>
        </p:nvCxnSpPr>
        <p:spPr>
          <a:xfrm>
            <a:off x="2838694" y="289368"/>
            <a:ext cx="0" cy="641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B862762-3CF0-3946-BDB0-942411D6355F}"/>
              </a:ext>
            </a:extLst>
          </p:cNvPr>
          <p:cNvSpPr txBox="1">
            <a:spLocks/>
          </p:cNvSpPr>
          <p:nvPr/>
        </p:nvSpPr>
        <p:spPr>
          <a:xfrm>
            <a:off x="133567" y="374590"/>
            <a:ext cx="2581838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12: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>
              <a:lnSpc>
                <a:spcPct val="100000"/>
              </a:lnSpc>
            </a:pPr>
            <a:endParaRPr lang="en-AU" sz="1200" b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how </a:t>
            </a:r>
            <a:r>
              <a:rPr lang="en-AU" sz="1200" b="1" kern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Chytridiomycosis</a:t>
            </a:r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controlled (these are the management strategies that help to stop the spread of the disease)</a:t>
            </a:r>
          </a:p>
          <a:p>
            <a:pPr algn="ctr">
              <a:lnSpc>
                <a:spcPct val="100000"/>
              </a:lnSpc>
            </a:pPr>
            <a:endParaRPr lang="en-AU" sz="1200" b="1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AU" sz="1200" b="1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Use the article on </a:t>
            </a:r>
            <a:r>
              <a:rPr lang="en-AU" sz="1200" b="1" kern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Chytridiomycosis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365908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63EC6E249DE43B3ABB3D14114859B" ma:contentTypeVersion="13" ma:contentTypeDescription="Create a new document." ma:contentTypeScope="" ma:versionID="99c02e9404b24da29d82897e19dd8156">
  <xsd:schema xmlns:xsd="http://www.w3.org/2001/XMLSchema" xmlns:xs="http://www.w3.org/2001/XMLSchema" xmlns:p="http://schemas.microsoft.com/office/2006/metadata/properties" xmlns:ns3="081ed5ae-0fcf-45ca-9e0f-fbac52cb9237" xmlns:ns4="8b1aca62-d085-4da7-a399-d54bef97b080" targetNamespace="http://schemas.microsoft.com/office/2006/metadata/properties" ma:root="true" ma:fieldsID="1f095fc3afc55f1869f5ccd943fb3e8c" ns3:_="" ns4:_="">
    <xsd:import namespace="081ed5ae-0fcf-45ca-9e0f-fbac52cb9237"/>
    <xsd:import namespace="8b1aca62-d085-4da7-a399-d54bef97b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d5ae-0fcf-45ca-9e0f-fbac52cb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aca62-d085-4da7-a399-d54bef97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D4D0BD-EDB6-4AD2-9FB1-E87122C74EE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81ed5ae-0fcf-45ca-9e0f-fbac52cb9237"/>
    <ds:schemaRef ds:uri="8b1aca62-d085-4da7-a399-d54bef97b080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024FAC-1BF9-4103-9BD8-6A43C9FF4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d5ae-0fcf-45ca-9e0f-fbac52cb9237"/>
    <ds:schemaRef ds:uri="8b1aca62-d085-4da7-a399-d54bef97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6D8150-7025-47AD-90D2-C4532E3B9D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463</Words>
  <Application>Microsoft Office PowerPoint</Application>
  <PresentationFormat>A4 Paper (210x297 mm)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Calibri Light</vt:lpstr>
      <vt:lpstr>Elephant Pro</vt:lpstr>
      <vt:lpstr>Lucida Console</vt:lpstr>
      <vt:lpstr>Times New Roman</vt:lpstr>
      <vt:lpstr>Office Theme</vt:lpstr>
      <vt:lpstr>Infectious Diseases  Fungi and Fungal Diseases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 Notes</dc:title>
  <dc:creator>RAYNER Elizabeth [Rossmoyne Senior High School]</dc:creator>
  <cp:lastModifiedBy>RAYNER Elizabeth [Rossmoyne Senior High School]</cp:lastModifiedBy>
  <cp:revision>17</cp:revision>
  <cp:lastPrinted>2022-06-24T07:11:43Z</cp:lastPrinted>
  <dcterms:created xsi:type="dcterms:W3CDTF">2022-01-25T02:40:38Z</dcterms:created>
  <dcterms:modified xsi:type="dcterms:W3CDTF">2022-06-24T07:28:19Z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0x0101004FF63EC6E249DE43B3ABB3D14114859B</vt:lpwstr>
  </property>
</Properties>
</file>